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1"/>
  </p:notesMasterIdLst>
  <p:sldIdLst>
    <p:sldId id="262" r:id="rId2"/>
    <p:sldId id="257" r:id="rId3"/>
    <p:sldId id="258" r:id="rId4"/>
    <p:sldId id="263" r:id="rId5"/>
    <p:sldId id="264" r:id="rId6"/>
    <p:sldId id="259" r:id="rId7"/>
    <p:sldId id="261" r:id="rId8"/>
    <p:sldId id="265" r:id="rId9"/>
    <p:sldId id="260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24"/>
  </p:normalViewPr>
  <p:slideViewPr>
    <p:cSldViewPr snapToGrid="0" snapToObjects="1">
      <p:cViewPr varScale="1">
        <p:scale>
          <a:sx n="82" d="100"/>
          <a:sy n="82" d="100"/>
        </p:scale>
        <p:origin x="691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9CF0FC-6FF6-2746-8975-8E046E725B80}" type="datetimeFigureOut">
              <a:rPr lang="en-US" smtClean="0"/>
              <a:t>8/21/2018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C3F4D6-7CCF-D340-8123-01726E10E7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3513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C3F4D6-7CCF-D340-8123-01726E10E74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0199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02285C52-BBBD-F042-874C-6B182964B2C8}" type="datetimeFigureOut">
              <a:rPr lang="en-US" smtClean="0"/>
              <a:t>8/21/2018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4D6F80EA-688C-C24D-9B0D-8DB63592BB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85C52-BBBD-F042-874C-6B182964B2C8}" type="datetimeFigureOut">
              <a:rPr lang="en-US" smtClean="0"/>
              <a:t>8/21/2018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F80EA-688C-C24D-9B0D-8DB63592BB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85C52-BBBD-F042-874C-6B182964B2C8}" type="datetimeFigureOut">
              <a:rPr lang="en-US" smtClean="0"/>
              <a:t>8/21/2018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F80EA-688C-C24D-9B0D-8DB63592BB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85C52-BBBD-F042-874C-6B182964B2C8}" type="datetimeFigureOut">
              <a:rPr lang="en-US" smtClean="0"/>
              <a:t>8/21/2018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F80EA-688C-C24D-9B0D-8DB63592BB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85C52-BBBD-F042-874C-6B182964B2C8}" type="datetimeFigureOut">
              <a:rPr lang="en-US" smtClean="0"/>
              <a:t>8/21/2018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F80EA-688C-C24D-9B0D-8DB63592BB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85C52-BBBD-F042-874C-6B182964B2C8}" type="datetimeFigureOut">
              <a:rPr lang="en-US" smtClean="0"/>
              <a:t>8/21/2018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F80EA-688C-C24D-9B0D-8DB63592BB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85C52-BBBD-F042-874C-6B182964B2C8}" type="datetimeFigureOut">
              <a:rPr lang="en-US" smtClean="0"/>
              <a:t>8/21/2018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F80EA-688C-C24D-9B0D-8DB63592BB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02285C52-BBBD-F042-874C-6B182964B2C8}" type="datetimeFigureOut">
              <a:rPr lang="en-US" smtClean="0"/>
              <a:t>8/21/2018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F80EA-688C-C24D-9B0D-8DB63592BB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02285C52-BBBD-F042-874C-6B182964B2C8}" type="datetimeFigureOut">
              <a:rPr lang="en-US" smtClean="0"/>
              <a:t>8/21/2018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F80EA-688C-C24D-9B0D-8DB63592BB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85C52-BBBD-F042-874C-6B182964B2C8}" type="datetimeFigureOut">
              <a:rPr lang="en-US" smtClean="0"/>
              <a:t>8/21/2018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F80EA-688C-C24D-9B0D-8DB63592BB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85C52-BBBD-F042-874C-6B182964B2C8}" type="datetimeFigureOut">
              <a:rPr lang="en-US" smtClean="0"/>
              <a:t>8/21/2018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F80EA-688C-C24D-9B0D-8DB63592BB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85C52-BBBD-F042-874C-6B182964B2C8}" type="datetimeFigureOut">
              <a:rPr lang="en-US" smtClean="0"/>
              <a:t>8/21/2018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F80EA-688C-C24D-9B0D-8DB63592BB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85C52-BBBD-F042-874C-6B182964B2C8}" type="datetimeFigureOut">
              <a:rPr lang="en-US" smtClean="0"/>
              <a:t>8/21/2018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F80EA-688C-C24D-9B0D-8DB63592BB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85C52-BBBD-F042-874C-6B182964B2C8}" type="datetimeFigureOut">
              <a:rPr lang="en-US" smtClean="0"/>
              <a:t>8/21/2018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F80EA-688C-C24D-9B0D-8DB63592BB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85C52-BBBD-F042-874C-6B182964B2C8}" type="datetimeFigureOut">
              <a:rPr lang="en-US" smtClean="0"/>
              <a:t>8/21/2018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F80EA-688C-C24D-9B0D-8DB63592BB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85C52-BBBD-F042-874C-6B182964B2C8}" type="datetimeFigureOut">
              <a:rPr lang="en-US" smtClean="0"/>
              <a:t>8/21/2018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F80EA-688C-C24D-9B0D-8DB63592BB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85C52-BBBD-F042-874C-6B182964B2C8}" type="datetimeFigureOut">
              <a:rPr lang="en-US" smtClean="0"/>
              <a:t>8/21/2018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F80EA-688C-C24D-9B0D-8DB63592BB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02285C52-BBBD-F042-874C-6B182964B2C8}" type="datetimeFigureOut">
              <a:rPr lang="en-US" smtClean="0"/>
              <a:t>8/21/2018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4D6F80EA-688C-C24D-9B0D-8DB63592BB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397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ihw.gov.au/reports/overweight-obesity/a-picture-of-overweight-and-obesity-in-australia/contents/table-of-contents" TargetMode="External"/><Relationship Id="rId2" Type="http://schemas.openxmlformats.org/officeDocument/2006/relationships/hyperlink" Target="https://sydney.edu.au/medicine/research/units/boden/ANPHA%20Obesity%20Prevalence%20Trends.pdf" TargetMode="External"/><Relationship Id="rId1" Type="http://schemas.openxmlformats.org/officeDocument/2006/relationships/slideLayout" Target="../slideLayouts/slideLayout6.xml"/><Relationship Id="rId4" Type="http://schemas.openxmlformats.org/officeDocument/2006/relationships/hyperlink" Target="http://www.who.int/nutrition/publications/guidelines/sugars_intake/en/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6">
            <a:extLst>
              <a:ext uri="{FF2B5EF4-FFF2-40B4-BE49-F238E27FC236}">
                <a16:creationId xmlns:a16="http://schemas.microsoft.com/office/drawing/2014/main" id="{15DECA11-8F23-4BFB-819D-1C5A97840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24DBF623-F256-43E8-93AC-B5467A91FD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 useBgFill="1">
          <p:nvSpPr>
            <p:cNvPr id="6" name="Freeform 5">
              <a:extLst>
                <a:ext uri="{FF2B5EF4-FFF2-40B4-BE49-F238E27FC236}">
                  <a16:creationId xmlns:a16="http://schemas.microsoft.com/office/drawing/2014/main" id="{B6AB7373-B022-4BA1-B8E7-D2C342475F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ln>
              <a:noFill/>
            </a:ln>
          </p:spPr>
        </p:sp>
      </p:grpSp>
      <p:sp>
        <p:nvSpPr>
          <p:cNvPr id="7" name="Freeform: Shape 20">
            <a:extLst>
              <a:ext uri="{FF2B5EF4-FFF2-40B4-BE49-F238E27FC236}">
                <a16:creationId xmlns:a16="http://schemas.microsoft.com/office/drawing/2014/main" id="{30D4E557-2167-4277-9FC3-DABB81A4A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 rot="15838669">
            <a:off x="2891378" y="1689815"/>
            <a:ext cx="2922979" cy="435850"/>
          </a:xfrm>
          <a:custGeom>
            <a:avLst/>
            <a:gdLst>
              <a:gd name="connsiteX0" fmla="*/ 2922979 w 2922979"/>
              <a:gd name="connsiteY0" fmla="*/ 0 h 435850"/>
              <a:gd name="connsiteX1" fmla="*/ 2876998 w 2922979"/>
              <a:gd name="connsiteY1" fmla="*/ 435850 h 435850"/>
              <a:gd name="connsiteX2" fmla="*/ 2791337 w 2922979"/>
              <a:gd name="connsiteY2" fmla="*/ 435130 h 435850"/>
              <a:gd name="connsiteX3" fmla="*/ 25070 w 2922979"/>
              <a:gd name="connsiteY3" fmla="*/ 206434 h 435850"/>
              <a:gd name="connsiteX4" fmla="*/ 0 w 2922979"/>
              <a:gd name="connsiteY4" fmla="*/ 139266 h 435850"/>
              <a:gd name="connsiteX5" fmla="*/ 157202 w 2922979"/>
              <a:gd name="connsiteY5" fmla="*/ 148183 h 435850"/>
              <a:gd name="connsiteX6" fmla="*/ 237720 w 2922979"/>
              <a:gd name="connsiteY6" fmla="*/ 151516 h 435850"/>
              <a:gd name="connsiteX7" fmla="*/ 320008 w 2922979"/>
              <a:gd name="connsiteY7" fmla="*/ 155016 h 435850"/>
              <a:gd name="connsiteX8" fmla="*/ 403475 w 2922979"/>
              <a:gd name="connsiteY8" fmla="*/ 158350 h 435850"/>
              <a:gd name="connsiteX9" fmla="*/ 487532 w 2922979"/>
              <a:gd name="connsiteY9" fmla="*/ 160433 h 435850"/>
              <a:gd name="connsiteX10" fmla="*/ 573065 w 2922979"/>
              <a:gd name="connsiteY10" fmla="*/ 162433 h 435850"/>
              <a:gd name="connsiteX11" fmla="*/ 660071 w 2922979"/>
              <a:gd name="connsiteY11" fmla="*/ 164516 h 435850"/>
              <a:gd name="connsiteX12" fmla="*/ 748258 w 2922979"/>
              <a:gd name="connsiteY12" fmla="*/ 165933 h 435850"/>
              <a:gd name="connsiteX13" fmla="*/ 837329 w 2922979"/>
              <a:gd name="connsiteY13" fmla="*/ 165933 h 435850"/>
              <a:gd name="connsiteX14" fmla="*/ 927580 w 2922979"/>
              <a:gd name="connsiteY14" fmla="*/ 166516 h 435850"/>
              <a:gd name="connsiteX15" fmla="*/ 1018716 w 2922979"/>
              <a:gd name="connsiteY15" fmla="*/ 165933 h 435850"/>
              <a:gd name="connsiteX16" fmla="*/ 1110736 w 2922979"/>
              <a:gd name="connsiteY16" fmla="*/ 164516 h 435850"/>
              <a:gd name="connsiteX17" fmla="*/ 1203052 w 2922979"/>
              <a:gd name="connsiteY17" fmla="*/ 163183 h 435850"/>
              <a:gd name="connsiteX18" fmla="*/ 1296547 w 2922979"/>
              <a:gd name="connsiteY18" fmla="*/ 160433 h 435850"/>
              <a:gd name="connsiteX19" fmla="*/ 1391222 w 2922979"/>
              <a:gd name="connsiteY19" fmla="*/ 157766 h 435850"/>
              <a:gd name="connsiteX20" fmla="*/ 1485308 w 2922979"/>
              <a:gd name="connsiteY20" fmla="*/ 154266 h 435850"/>
              <a:gd name="connsiteX21" fmla="*/ 1580573 w 2922979"/>
              <a:gd name="connsiteY21" fmla="*/ 149599 h 435850"/>
              <a:gd name="connsiteX22" fmla="*/ 1677017 w 2922979"/>
              <a:gd name="connsiteY22" fmla="*/ 144099 h 435850"/>
              <a:gd name="connsiteX23" fmla="*/ 1773462 w 2922979"/>
              <a:gd name="connsiteY23" fmla="*/ 138682 h 435850"/>
              <a:gd name="connsiteX24" fmla="*/ 1869907 w 2922979"/>
              <a:gd name="connsiteY24" fmla="*/ 131766 h 435850"/>
              <a:gd name="connsiteX25" fmla="*/ 1968121 w 2922979"/>
              <a:gd name="connsiteY25" fmla="*/ 123599 h 435850"/>
              <a:gd name="connsiteX26" fmla="*/ 2064566 w 2922979"/>
              <a:gd name="connsiteY26" fmla="*/ 115432 h 435850"/>
              <a:gd name="connsiteX27" fmla="*/ 2162780 w 2922979"/>
              <a:gd name="connsiteY27" fmla="*/ 105848 h 435850"/>
              <a:gd name="connsiteX28" fmla="*/ 2261880 w 2922979"/>
              <a:gd name="connsiteY28" fmla="*/ 95598 h 435850"/>
              <a:gd name="connsiteX29" fmla="*/ 2359209 w 2922979"/>
              <a:gd name="connsiteY29" fmla="*/ 84681 h 435850"/>
              <a:gd name="connsiteX30" fmla="*/ 2457718 w 2922979"/>
              <a:gd name="connsiteY30" fmla="*/ 71848 h 435850"/>
              <a:gd name="connsiteX31" fmla="*/ 2556228 w 2922979"/>
              <a:gd name="connsiteY31" fmla="*/ 58181 h 435850"/>
              <a:gd name="connsiteX32" fmla="*/ 2654737 w 2922979"/>
              <a:gd name="connsiteY32" fmla="*/ 44598 h 435850"/>
              <a:gd name="connsiteX33" fmla="*/ 2752951 w 2922979"/>
              <a:gd name="connsiteY33" fmla="*/ 28764 h 435850"/>
              <a:gd name="connsiteX34" fmla="*/ 2851166 w 2922979"/>
              <a:gd name="connsiteY34" fmla="*/ 12430 h 435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2922979" h="435850">
                <a:moveTo>
                  <a:pt x="2922979" y="0"/>
                </a:moveTo>
                <a:lnTo>
                  <a:pt x="2876998" y="435850"/>
                </a:lnTo>
                <a:lnTo>
                  <a:pt x="2791337" y="435130"/>
                </a:lnTo>
                <a:cubicBezTo>
                  <a:pt x="2010492" y="422492"/>
                  <a:pt x="481578" y="314170"/>
                  <a:pt x="25070" y="206434"/>
                </a:cubicBezTo>
                <a:cubicBezTo>
                  <a:pt x="16811" y="184016"/>
                  <a:pt x="8258" y="161683"/>
                  <a:pt x="0" y="139266"/>
                </a:cubicBezTo>
                <a:lnTo>
                  <a:pt x="157202" y="148183"/>
                </a:lnTo>
                <a:lnTo>
                  <a:pt x="237720" y="151516"/>
                </a:lnTo>
                <a:lnTo>
                  <a:pt x="320008" y="155016"/>
                </a:lnTo>
                <a:lnTo>
                  <a:pt x="403475" y="158350"/>
                </a:lnTo>
                <a:lnTo>
                  <a:pt x="487532" y="160433"/>
                </a:lnTo>
                <a:lnTo>
                  <a:pt x="573065" y="162433"/>
                </a:lnTo>
                <a:lnTo>
                  <a:pt x="660071" y="164516"/>
                </a:lnTo>
                <a:lnTo>
                  <a:pt x="748258" y="165933"/>
                </a:lnTo>
                <a:lnTo>
                  <a:pt x="837329" y="165933"/>
                </a:lnTo>
                <a:lnTo>
                  <a:pt x="927580" y="166516"/>
                </a:lnTo>
                <a:lnTo>
                  <a:pt x="1018716" y="165933"/>
                </a:lnTo>
                <a:lnTo>
                  <a:pt x="1110736" y="164516"/>
                </a:lnTo>
                <a:lnTo>
                  <a:pt x="1203052" y="163183"/>
                </a:lnTo>
                <a:lnTo>
                  <a:pt x="1296547" y="160433"/>
                </a:lnTo>
                <a:lnTo>
                  <a:pt x="1391222" y="157766"/>
                </a:lnTo>
                <a:lnTo>
                  <a:pt x="1485308" y="154266"/>
                </a:lnTo>
                <a:lnTo>
                  <a:pt x="1580573" y="149599"/>
                </a:lnTo>
                <a:lnTo>
                  <a:pt x="1677017" y="144099"/>
                </a:lnTo>
                <a:lnTo>
                  <a:pt x="1773462" y="138682"/>
                </a:lnTo>
                <a:lnTo>
                  <a:pt x="1869907" y="131766"/>
                </a:lnTo>
                <a:lnTo>
                  <a:pt x="1968121" y="123599"/>
                </a:lnTo>
                <a:lnTo>
                  <a:pt x="2064566" y="115432"/>
                </a:lnTo>
                <a:lnTo>
                  <a:pt x="2162780" y="105848"/>
                </a:lnTo>
                <a:lnTo>
                  <a:pt x="2261880" y="95598"/>
                </a:lnTo>
                <a:lnTo>
                  <a:pt x="2359209" y="84681"/>
                </a:lnTo>
                <a:lnTo>
                  <a:pt x="2457718" y="71848"/>
                </a:lnTo>
                <a:lnTo>
                  <a:pt x="2556228" y="58181"/>
                </a:lnTo>
                <a:lnTo>
                  <a:pt x="2654737" y="44598"/>
                </a:lnTo>
                <a:lnTo>
                  <a:pt x="2752951" y="28764"/>
                </a:lnTo>
                <a:lnTo>
                  <a:pt x="2851166" y="12430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txBody>
          <a:bodyPr wrap="square">
            <a:noAutofit/>
          </a:bodyPr>
          <a:lstStyle/>
          <a:p>
            <a:endParaRPr lang="en-US" dirty="0"/>
          </a:p>
        </p:txBody>
      </p:sp>
      <p:sp useBgFill="1">
        <p:nvSpPr>
          <p:cNvPr id="8" name="Freeform: Shape 22">
            <a:extLst>
              <a:ext uri="{FF2B5EF4-FFF2-40B4-BE49-F238E27FC236}">
                <a16:creationId xmlns:a16="http://schemas.microsoft.com/office/drawing/2014/main" id="{F8FA804E-1D25-47B6-B418-617D700B0F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 rot="16200000">
            <a:off x="4973494" y="-361419"/>
            <a:ext cx="5982968" cy="7580834"/>
          </a:xfrm>
          <a:custGeom>
            <a:avLst/>
            <a:gdLst>
              <a:gd name="connsiteX0" fmla="*/ 5982968 w 5982968"/>
              <a:gd name="connsiteY0" fmla="*/ 1177 h 7521140"/>
              <a:gd name="connsiteX1" fmla="*/ 5982968 w 5982968"/>
              <a:gd name="connsiteY1" fmla="*/ 1344715 h 7521140"/>
              <a:gd name="connsiteX2" fmla="*/ 5982967 w 5982968"/>
              <a:gd name="connsiteY2" fmla="*/ 1344715 h 7521140"/>
              <a:gd name="connsiteX3" fmla="*/ 5982967 w 5982968"/>
              <a:gd name="connsiteY3" fmla="*/ 6152387 h 7521140"/>
              <a:gd name="connsiteX4" fmla="*/ 5982968 w 5982968"/>
              <a:gd name="connsiteY4" fmla="*/ 6152387 h 7521140"/>
              <a:gd name="connsiteX5" fmla="*/ 5982968 w 5982968"/>
              <a:gd name="connsiteY5" fmla="*/ 7521140 h 7521140"/>
              <a:gd name="connsiteX6" fmla="*/ 0 w 5982968"/>
              <a:gd name="connsiteY6" fmla="*/ 7521140 h 7521140"/>
              <a:gd name="connsiteX7" fmla="*/ 0 w 5982968"/>
              <a:gd name="connsiteY7" fmla="*/ 6152387 h 7521140"/>
              <a:gd name="connsiteX8" fmla="*/ 2 w 5982968"/>
              <a:gd name="connsiteY8" fmla="*/ 6152387 h 7521140"/>
              <a:gd name="connsiteX9" fmla="*/ 2 w 5982968"/>
              <a:gd name="connsiteY9" fmla="*/ 905354 h 7521140"/>
              <a:gd name="connsiteX10" fmla="*/ 3 w 5982968"/>
              <a:gd name="connsiteY10" fmla="*/ 905354 h 7521140"/>
              <a:gd name="connsiteX11" fmla="*/ 3 w 5982968"/>
              <a:gd name="connsiteY11" fmla="*/ 0 h 7521140"/>
              <a:gd name="connsiteX12" fmla="*/ 35302 w 5982968"/>
              <a:gd name="connsiteY12" fmla="*/ 5883 h 7521140"/>
              <a:gd name="connsiteX13" fmla="*/ 138808 w 5982968"/>
              <a:gd name="connsiteY13" fmla="*/ 23197 h 7521140"/>
              <a:gd name="connsiteX14" fmla="*/ 214194 w 5982968"/>
              <a:gd name="connsiteY14" fmla="*/ 35299 h 7521140"/>
              <a:gd name="connsiteX15" fmla="*/ 303938 w 5982968"/>
              <a:gd name="connsiteY15" fmla="*/ 48074 h 7521140"/>
              <a:gd name="connsiteX16" fmla="*/ 410435 w 5982968"/>
              <a:gd name="connsiteY16" fmla="*/ 63370 h 7521140"/>
              <a:gd name="connsiteX17" fmla="*/ 528299 w 5982968"/>
              <a:gd name="connsiteY17" fmla="*/ 79507 h 7521140"/>
              <a:gd name="connsiteX18" fmla="*/ 661121 w 5982968"/>
              <a:gd name="connsiteY18" fmla="*/ 96484 h 7521140"/>
              <a:gd name="connsiteX19" fmla="*/ 805909 w 5982968"/>
              <a:gd name="connsiteY19" fmla="*/ 114469 h 7521140"/>
              <a:gd name="connsiteX20" fmla="*/ 963260 w 5982968"/>
              <a:gd name="connsiteY20" fmla="*/ 132455 h 7521140"/>
              <a:gd name="connsiteX21" fmla="*/ 1130783 w 5982968"/>
              <a:gd name="connsiteY21" fmla="*/ 150776 h 7521140"/>
              <a:gd name="connsiteX22" fmla="*/ 1311469 w 5982968"/>
              <a:gd name="connsiteY22" fmla="*/ 167753 h 7521140"/>
              <a:gd name="connsiteX23" fmla="*/ 1500531 w 5982968"/>
              <a:gd name="connsiteY23" fmla="*/ 184058 h 7521140"/>
              <a:gd name="connsiteX24" fmla="*/ 1700362 w 5982968"/>
              <a:gd name="connsiteY24" fmla="*/ 198850 h 7521140"/>
              <a:gd name="connsiteX25" fmla="*/ 1908569 w 5982968"/>
              <a:gd name="connsiteY25" fmla="*/ 212969 h 7521140"/>
              <a:gd name="connsiteX26" fmla="*/ 2125751 w 5982968"/>
              <a:gd name="connsiteY26" fmla="*/ 226249 h 7521140"/>
              <a:gd name="connsiteX27" fmla="*/ 2237034 w 5982968"/>
              <a:gd name="connsiteY27" fmla="*/ 230955 h 7521140"/>
              <a:gd name="connsiteX28" fmla="*/ 2350710 w 5982968"/>
              <a:gd name="connsiteY28" fmla="*/ 236166 h 7521140"/>
              <a:gd name="connsiteX29" fmla="*/ 2466181 w 5982968"/>
              <a:gd name="connsiteY29" fmla="*/ 241040 h 7521140"/>
              <a:gd name="connsiteX30" fmla="*/ 2582251 w 5982968"/>
              <a:gd name="connsiteY30" fmla="*/ 244234 h 7521140"/>
              <a:gd name="connsiteX31" fmla="*/ 2700713 w 5982968"/>
              <a:gd name="connsiteY31" fmla="*/ 247092 h 7521140"/>
              <a:gd name="connsiteX32" fmla="*/ 2820373 w 5982968"/>
              <a:gd name="connsiteY32" fmla="*/ 250117 h 7521140"/>
              <a:gd name="connsiteX33" fmla="*/ 2942425 w 5982968"/>
              <a:gd name="connsiteY33" fmla="*/ 252134 h 7521140"/>
              <a:gd name="connsiteX34" fmla="*/ 3065674 w 5982968"/>
              <a:gd name="connsiteY34" fmla="*/ 252134 h 7521140"/>
              <a:gd name="connsiteX35" fmla="*/ 3190119 w 5982968"/>
              <a:gd name="connsiteY35" fmla="*/ 253143 h 7521140"/>
              <a:gd name="connsiteX36" fmla="*/ 3315762 w 5982968"/>
              <a:gd name="connsiteY36" fmla="*/ 252134 h 7521140"/>
              <a:gd name="connsiteX37" fmla="*/ 3443199 w 5982968"/>
              <a:gd name="connsiteY37" fmla="*/ 250117 h 7521140"/>
              <a:gd name="connsiteX38" fmla="*/ 3570636 w 5982968"/>
              <a:gd name="connsiteY38" fmla="*/ 248268 h 7521140"/>
              <a:gd name="connsiteX39" fmla="*/ 3699868 w 5982968"/>
              <a:gd name="connsiteY39" fmla="*/ 244234 h 7521140"/>
              <a:gd name="connsiteX40" fmla="*/ 3830297 w 5982968"/>
              <a:gd name="connsiteY40" fmla="*/ 240032 h 7521140"/>
              <a:gd name="connsiteX41" fmla="*/ 3960726 w 5982968"/>
              <a:gd name="connsiteY41" fmla="*/ 235157 h 7521140"/>
              <a:gd name="connsiteX42" fmla="*/ 4092351 w 5982968"/>
              <a:gd name="connsiteY42" fmla="*/ 228266 h 7521140"/>
              <a:gd name="connsiteX43" fmla="*/ 4225173 w 5982968"/>
              <a:gd name="connsiteY43" fmla="*/ 220029 h 7521140"/>
              <a:gd name="connsiteX44" fmla="*/ 4358593 w 5982968"/>
              <a:gd name="connsiteY44" fmla="*/ 212129 h 7521140"/>
              <a:gd name="connsiteX45" fmla="*/ 4492012 w 5982968"/>
              <a:gd name="connsiteY45" fmla="*/ 202044 h 7521140"/>
              <a:gd name="connsiteX46" fmla="*/ 4627228 w 5982968"/>
              <a:gd name="connsiteY46" fmla="*/ 189941 h 7521140"/>
              <a:gd name="connsiteX47" fmla="*/ 4760647 w 5982968"/>
              <a:gd name="connsiteY47" fmla="*/ 177839 h 7521140"/>
              <a:gd name="connsiteX48" fmla="*/ 4896461 w 5982968"/>
              <a:gd name="connsiteY48" fmla="*/ 163887 h 7521140"/>
              <a:gd name="connsiteX49" fmla="*/ 5032872 w 5982968"/>
              <a:gd name="connsiteY49" fmla="*/ 148591 h 7521140"/>
              <a:gd name="connsiteX50" fmla="*/ 5167489 w 5982968"/>
              <a:gd name="connsiteY50" fmla="*/ 132455 h 7521140"/>
              <a:gd name="connsiteX51" fmla="*/ 5303902 w 5982968"/>
              <a:gd name="connsiteY51" fmla="*/ 113629 h 7521140"/>
              <a:gd name="connsiteX52" fmla="*/ 5439714 w 5982968"/>
              <a:gd name="connsiteY52" fmla="*/ 93458 h 7521140"/>
              <a:gd name="connsiteX53" fmla="*/ 5576126 w 5982968"/>
              <a:gd name="connsiteY53" fmla="*/ 73455 h 7521140"/>
              <a:gd name="connsiteX54" fmla="*/ 5711939 w 5982968"/>
              <a:gd name="connsiteY54" fmla="*/ 50091 h 7521140"/>
              <a:gd name="connsiteX55" fmla="*/ 5847154 w 5982968"/>
              <a:gd name="connsiteY55" fmla="*/ 26222 h 75211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</a:cxnLst>
            <a:rect l="l" t="t" r="r" b="b"/>
            <a:pathLst>
              <a:path w="5982968" h="7521140">
                <a:moveTo>
                  <a:pt x="5982968" y="1177"/>
                </a:moveTo>
                <a:lnTo>
                  <a:pt x="5982968" y="1344715"/>
                </a:lnTo>
                <a:lnTo>
                  <a:pt x="5982967" y="1344715"/>
                </a:lnTo>
                <a:lnTo>
                  <a:pt x="5982967" y="6152387"/>
                </a:lnTo>
                <a:lnTo>
                  <a:pt x="5982968" y="6152387"/>
                </a:lnTo>
                <a:lnTo>
                  <a:pt x="5982968" y="7521140"/>
                </a:lnTo>
                <a:lnTo>
                  <a:pt x="0" y="7521140"/>
                </a:lnTo>
                <a:lnTo>
                  <a:pt x="0" y="6152387"/>
                </a:lnTo>
                <a:lnTo>
                  <a:pt x="2" y="6152387"/>
                </a:lnTo>
                <a:lnTo>
                  <a:pt x="2" y="905354"/>
                </a:lnTo>
                <a:lnTo>
                  <a:pt x="3" y="905354"/>
                </a:lnTo>
                <a:lnTo>
                  <a:pt x="3" y="0"/>
                </a:lnTo>
                <a:lnTo>
                  <a:pt x="35302" y="5883"/>
                </a:lnTo>
                <a:lnTo>
                  <a:pt x="138808" y="23197"/>
                </a:lnTo>
                <a:lnTo>
                  <a:pt x="214194" y="35299"/>
                </a:lnTo>
                <a:lnTo>
                  <a:pt x="303938" y="48074"/>
                </a:lnTo>
                <a:lnTo>
                  <a:pt x="410435" y="63370"/>
                </a:lnTo>
                <a:lnTo>
                  <a:pt x="528299" y="79507"/>
                </a:lnTo>
                <a:lnTo>
                  <a:pt x="661121" y="96484"/>
                </a:lnTo>
                <a:lnTo>
                  <a:pt x="805909" y="114469"/>
                </a:lnTo>
                <a:lnTo>
                  <a:pt x="963260" y="132455"/>
                </a:lnTo>
                <a:lnTo>
                  <a:pt x="1130783" y="150776"/>
                </a:lnTo>
                <a:lnTo>
                  <a:pt x="1311469" y="167753"/>
                </a:lnTo>
                <a:lnTo>
                  <a:pt x="1500531" y="184058"/>
                </a:lnTo>
                <a:lnTo>
                  <a:pt x="1700362" y="198850"/>
                </a:lnTo>
                <a:lnTo>
                  <a:pt x="1908569" y="212969"/>
                </a:lnTo>
                <a:lnTo>
                  <a:pt x="2125751" y="226249"/>
                </a:lnTo>
                <a:lnTo>
                  <a:pt x="2237034" y="230955"/>
                </a:lnTo>
                <a:lnTo>
                  <a:pt x="2350710" y="236166"/>
                </a:lnTo>
                <a:lnTo>
                  <a:pt x="2466181" y="241040"/>
                </a:lnTo>
                <a:lnTo>
                  <a:pt x="2582251" y="244234"/>
                </a:lnTo>
                <a:lnTo>
                  <a:pt x="2700713" y="247092"/>
                </a:lnTo>
                <a:lnTo>
                  <a:pt x="2820373" y="250117"/>
                </a:lnTo>
                <a:lnTo>
                  <a:pt x="2942425" y="252134"/>
                </a:lnTo>
                <a:lnTo>
                  <a:pt x="3065674" y="252134"/>
                </a:lnTo>
                <a:lnTo>
                  <a:pt x="3190119" y="253143"/>
                </a:lnTo>
                <a:lnTo>
                  <a:pt x="3315762" y="252134"/>
                </a:lnTo>
                <a:lnTo>
                  <a:pt x="3443199" y="250117"/>
                </a:lnTo>
                <a:lnTo>
                  <a:pt x="3570636" y="248268"/>
                </a:lnTo>
                <a:lnTo>
                  <a:pt x="3699868" y="244234"/>
                </a:lnTo>
                <a:lnTo>
                  <a:pt x="3830297" y="240032"/>
                </a:lnTo>
                <a:lnTo>
                  <a:pt x="3960726" y="235157"/>
                </a:lnTo>
                <a:lnTo>
                  <a:pt x="4092351" y="228266"/>
                </a:lnTo>
                <a:lnTo>
                  <a:pt x="4225173" y="220029"/>
                </a:lnTo>
                <a:lnTo>
                  <a:pt x="4358593" y="212129"/>
                </a:lnTo>
                <a:lnTo>
                  <a:pt x="4492012" y="202044"/>
                </a:lnTo>
                <a:lnTo>
                  <a:pt x="4627228" y="189941"/>
                </a:lnTo>
                <a:lnTo>
                  <a:pt x="4760647" y="177839"/>
                </a:lnTo>
                <a:lnTo>
                  <a:pt x="4896461" y="163887"/>
                </a:lnTo>
                <a:lnTo>
                  <a:pt x="5032872" y="148591"/>
                </a:lnTo>
                <a:lnTo>
                  <a:pt x="5167489" y="132455"/>
                </a:lnTo>
                <a:lnTo>
                  <a:pt x="5303902" y="113629"/>
                </a:lnTo>
                <a:lnTo>
                  <a:pt x="5439714" y="93458"/>
                </a:lnTo>
                <a:lnTo>
                  <a:pt x="5576126" y="73455"/>
                </a:lnTo>
                <a:lnTo>
                  <a:pt x="5711939" y="50091"/>
                </a:lnTo>
                <a:lnTo>
                  <a:pt x="5847154" y="26222"/>
                </a:lnTo>
                <a:close/>
              </a:path>
            </a:pathLst>
          </a:custGeom>
          <a:ln>
            <a:noFill/>
          </a:ln>
        </p:spPr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673AE03E-8886-4C03-BF28-3BDEF13638CA}"/>
              </a:ext>
            </a:extLst>
          </p:cNvPr>
          <p:cNvSpPr txBox="1">
            <a:spLocks/>
          </p:cNvSpPr>
          <p:nvPr/>
        </p:nvSpPr>
        <p:spPr>
          <a:xfrm>
            <a:off x="3982815" y="1163164"/>
            <a:ext cx="6348196" cy="5954325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b="0" i="0" kern="12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AU" sz="7200" dirty="0">
                <a:solidFill>
                  <a:schemeClr val="tx2"/>
                </a:solidFill>
              </a:rPr>
              <a:t>		SAY NO TO SUGAR</a:t>
            </a:r>
            <a:endParaRPr lang="en-AU" sz="7200" dirty="0">
              <a:solidFill>
                <a:srgbClr val="00B050"/>
              </a:solidFill>
            </a:endParaRP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1FE123C3-6ED4-4054-A2C1-FEC8310F812F}"/>
              </a:ext>
            </a:extLst>
          </p:cNvPr>
          <p:cNvSpPr txBox="1">
            <a:spLocks/>
          </p:cNvSpPr>
          <p:nvPr/>
        </p:nvSpPr>
        <p:spPr>
          <a:xfrm>
            <a:off x="799729" y="1450152"/>
            <a:ext cx="3374832" cy="4512448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sz="3200" dirty="0">
                <a:solidFill>
                  <a:schemeClr val="bg1"/>
                </a:solidFill>
              </a:rPr>
              <a:t>Team Super-Ninja(TA342)</a:t>
            </a:r>
          </a:p>
          <a:p>
            <a:pPr marL="0" indent="0">
              <a:buNone/>
            </a:pPr>
            <a:endParaRPr lang="en-AU" sz="32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AU" sz="32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AU" dirty="0">
                <a:solidFill>
                  <a:schemeClr val="bg1"/>
                </a:solidFill>
              </a:rPr>
              <a:t>Members:</a:t>
            </a:r>
          </a:p>
          <a:p>
            <a:r>
              <a:rPr lang="en-AU" dirty="0">
                <a:solidFill>
                  <a:schemeClr val="bg1"/>
                </a:solidFill>
              </a:rPr>
              <a:t> Lu, Lin, Ram &amp; Toni.</a:t>
            </a:r>
          </a:p>
          <a:p>
            <a:endParaRPr lang="en-AU" dirty="0">
              <a:solidFill>
                <a:schemeClr val="bg1"/>
              </a:solidFill>
            </a:endParaRPr>
          </a:p>
          <a:p>
            <a:endParaRPr lang="en-AU" dirty="0">
              <a:solidFill>
                <a:schemeClr val="bg1"/>
              </a:solidFill>
            </a:endParaRPr>
          </a:p>
          <a:p>
            <a:endParaRPr lang="en-AU" dirty="0">
              <a:solidFill>
                <a:schemeClr val="bg1"/>
              </a:solidFill>
            </a:endParaRPr>
          </a:p>
          <a:p>
            <a:endParaRPr lang="en-AU" dirty="0">
              <a:solidFill>
                <a:schemeClr val="bg1"/>
              </a:solidFill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95185" y="115165"/>
            <a:ext cx="4437529" cy="21152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46583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Agenda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93683" y="2617076"/>
            <a:ext cx="840827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US" sz="3600"/>
              <a:t>Project Solution</a:t>
            </a:r>
            <a:endParaRPr lang="en-US" sz="3600" dirty="0"/>
          </a:p>
          <a:p>
            <a:pPr marL="285750" indent="-285750">
              <a:buFont typeface="Arial" charset="0"/>
              <a:buChar char="•"/>
            </a:pPr>
            <a:r>
              <a:rPr lang="en-US" sz="3600" dirty="0"/>
              <a:t>Dataset and Sources</a:t>
            </a:r>
          </a:p>
          <a:p>
            <a:pPr marL="285750" indent="-285750">
              <a:buFont typeface="Arial" charset="0"/>
              <a:buChar char="•"/>
            </a:pPr>
            <a:r>
              <a:rPr lang="en-US" sz="3600" dirty="0"/>
              <a:t>User Stories</a:t>
            </a:r>
          </a:p>
          <a:p>
            <a:pPr marL="285750" indent="-285750">
              <a:buFont typeface="Arial" charset="0"/>
              <a:buChar char="•"/>
            </a:pPr>
            <a:r>
              <a:rPr lang="en-US" sz="3600" dirty="0"/>
              <a:t>What Happens Next </a:t>
            </a:r>
          </a:p>
          <a:p>
            <a:pPr marL="285750" indent="-285750">
              <a:buFont typeface="Arial" charset="0"/>
              <a:buChar char="•"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44629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482" y="316707"/>
            <a:ext cx="8761413" cy="1827402"/>
          </a:xfrm>
        </p:spPr>
        <p:txBody>
          <a:bodyPr/>
          <a:lstStyle/>
          <a:p>
            <a:br>
              <a:rPr lang="en-US" altLang="zh-CN" b="1" dirty="0"/>
            </a:br>
            <a:br>
              <a:rPr lang="en-US" altLang="zh-CN" b="1" dirty="0"/>
            </a:br>
            <a:r>
              <a:rPr lang="en-US" altLang="zh-CN" b="1" dirty="0"/>
              <a:t>   </a:t>
            </a:r>
            <a:r>
              <a:rPr lang="en-US" altLang="zh-CN" dirty="0"/>
              <a:t>Project</a:t>
            </a:r>
            <a:r>
              <a:rPr lang="zh-CN" altLang="en-US" b="1" dirty="0"/>
              <a:t> </a:t>
            </a:r>
            <a:r>
              <a:rPr lang="en-US" altLang="zh-CN" dirty="0"/>
              <a:t>Solution</a:t>
            </a:r>
            <a:br>
              <a:rPr lang="en-US" altLang="zh-CN" b="1" dirty="0"/>
            </a:br>
            <a:br>
              <a:rPr lang="en-US" altLang="zh-CN" sz="4000" b="1" dirty="0"/>
            </a:br>
            <a:endParaRPr lang="en-US" sz="40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588579" y="2144109"/>
            <a:ext cx="9574924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WHAT: </a:t>
            </a:r>
          </a:p>
          <a:p>
            <a:pPr marL="285750" indent="-285750">
              <a:buFont typeface="Arial" charset="0"/>
              <a:buChar char="•"/>
            </a:pPr>
            <a:r>
              <a:rPr lang="en-US" dirty="0"/>
              <a:t>A website advising sugar &amp; calories intake and a recommendation plan to be more healthy</a:t>
            </a:r>
          </a:p>
          <a:p>
            <a:r>
              <a:rPr lang="en-US" altLang="zh-CN" sz="2000" b="1" dirty="0"/>
              <a:t>WHY:</a:t>
            </a:r>
          </a:p>
          <a:p>
            <a:pPr marL="285750" indent="-285750">
              <a:buFont typeface="Arial" charset="0"/>
              <a:buChar char="•"/>
            </a:pPr>
            <a:r>
              <a:rPr lang="en-GB" dirty="0"/>
              <a:t>obesity is one of the top 5 diseases in Australia and around the world. </a:t>
            </a:r>
          </a:p>
          <a:p>
            <a:pPr marL="285750" indent="-285750">
              <a:buFont typeface="Arial" charset="0"/>
              <a:buChar char="•"/>
            </a:pPr>
            <a:r>
              <a:rPr lang="en-GB" dirty="0"/>
              <a:t>one third of Australian are now obese or overweight.</a:t>
            </a:r>
            <a:r>
              <a:rPr lang="en-GB" dirty="0">
                <a:effectLst/>
              </a:rPr>
              <a:t> </a:t>
            </a:r>
          </a:p>
          <a:p>
            <a:r>
              <a:rPr lang="en-GB" b="1" dirty="0"/>
              <a:t>FOR WHOM:</a:t>
            </a:r>
          </a:p>
          <a:p>
            <a:pPr marL="285750" indent="-285750">
              <a:buFont typeface="Arial" charset="0"/>
              <a:buChar char="•"/>
            </a:pPr>
            <a:r>
              <a:rPr lang="en-GB" dirty="0"/>
              <a:t>Parents and their obesity kids</a:t>
            </a:r>
          </a:p>
          <a:p>
            <a:pPr marL="285750" indent="-285750">
              <a:buFont typeface="Arial" charset="0"/>
              <a:buChar char="•"/>
            </a:pPr>
            <a:r>
              <a:rPr lang="en-GB" dirty="0"/>
              <a:t>The government</a:t>
            </a:r>
            <a:endParaRPr lang="en-US" dirty="0"/>
          </a:p>
          <a:p>
            <a:r>
              <a:rPr lang="en-US" sz="2000" b="1" dirty="0"/>
              <a:t>SO WHAT:</a:t>
            </a:r>
          </a:p>
          <a:p>
            <a:pPr marL="285750" indent="-285750">
              <a:buFont typeface="Arial" charset="0"/>
              <a:buChar char="•"/>
            </a:pPr>
            <a:r>
              <a:rPr lang="en-US" dirty="0"/>
              <a:t>Getting information from the website</a:t>
            </a:r>
          </a:p>
          <a:p>
            <a:pPr marL="285750" indent="-285750">
              <a:buFont typeface="Arial" charset="0"/>
              <a:buChar char="•"/>
            </a:pPr>
            <a:r>
              <a:rPr lang="en-US" dirty="0"/>
              <a:t>Tracking and making plan for daily diet</a:t>
            </a:r>
          </a:p>
          <a:p>
            <a:pPr marL="285750" indent="-285750">
              <a:buFont typeface="Arial" charset="0"/>
              <a:buChar char="•"/>
            </a:pPr>
            <a:r>
              <a:rPr lang="en-US" dirty="0"/>
              <a:t>Communicate with other users online</a:t>
            </a:r>
          </a:p>
          <a:p>
            <a:pPr marL="285750" indent="-285750">
              <a:buFont typeface="Arial" charset="0"/>
              <a:buChar char="•"/>
            </a:pPr>
            <a:r>
              <a:rPr lang="en-US" dirty="0"/>
              <a:t>Finding nearby places for exercise or entertainment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04158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B34E4582-CD00-44B4-9D88-3717AC9FE2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/>
          <a:p>
            <a:r>
              <a:rPr lang="en-AU" dirty="0"/>
              <a:t>Research and Data Sources</a:t>
            </a: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9CAEE437-2D6B-4F02-BB84-392E8F8091ED}"/>
              </a:ext>
            </a:extLst>
          </p:cNvPr>
          <p:cNvSpPr txBox="1">
            <a:spLocks/>
          </p:cNvSpPr>
          <p:nvPr/>
        </p:nvSpPr>
        <p:spPr>
          <a:xfrm>
            <a:off x="1178766" y="2533926"/>
            <a:ext cx="10030701" cy="35764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1600" dirty="0">
                <a:solidFill>
                  <a:schemeClr val="tx1"/>
                </a:solidFill>
              </a:rPr>
              <a:t>Life expectancy of an obese adult is 2-4 years less than those adults with a healthy weight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1600" dirty="0">
                <a:solidFill>
                  <a:schemeClr val="tx1"/>
                </a:solidFill>
              </a:rPr>
              <a:t>childhood obesity can have lasting health and more like to be obese in their adult like.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1600" dirty="0">
                <a:solidFill>
                  <a:schemeClr val="tx1"/>
                </a:solidFill>
              </a:rPr>
              <a:t>One in 4 children (ages 2-7) were overweight in 2014-2015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1600" dirty="0">
                <a:solidFill>
                  <a:schemeClr val="tx1"/>
                </a:solidFill>
              </a:rPr>
              <a:t>At the age 18-21, 15% of those born from 1994-1997 were obese compared with 8% of those born from 1974-177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1600" dirty="0">
                <a:solidFill>
                  <a:schemeClr val="tx1"/>
                </a:solidFill>
              </a:rPr>
              <a:t>World Health Organisation dropped its sugar intake recommendations from 10 to 5 %.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1600" dirty="0">
                <a:solidFill>
                  <a:schemeClr val="tx1"/>
                </a:solidFill>
              </a:rPr>
              <a:t>Cost of obesity in Australia health system in 2008 was estimated to A$48 billion</a:t>
            </a:r>
          </a:p>
          <a:p>
            <a:pPr marL="3829050" lvl="8">
              <a:buFont typeface="Arial" panose="020B0604020202020204" pitchFamily="34" charset="0"/>
              <a:buChar char="•"/>
            </a:pPr>
            <a:endParaRPr lang="en-AU" sz="1600" dirty="0">
              <a:solidFill>
                <a:schemeClr val="tx1"/>
              </a:solidFill>
            </a:endParaRPr>
          </a:p>
          <a:p>
            <a:pPr marL="0" indent="0">
              <a:buFont typeface="Wingdings 3" charset="2"/>
              <a:buNone/>
            </a:pPr>
            <a:r>
              <a:rPr lang="en-AU" sz="1600" dirty="0">
                <a:solidFill>
                  <a:schemeClr val="tx1"/>
                </a:solidFill>
              </a:rPr>
              <a:t>												Source: refer to reference list</a:t>
            </a:r>
          </a:p>
        </p:txBody>
      </p:sp>
    </p:spTree>
    <p:extLst>
      <p:ext uri="{BB962C8B-B14F-4D97-AF65-F5344CB8AC3E}">
        <p14:creationId xmlns:p14="http://schemas.microsoft.com/office/powerpoint/2010/main" val="14706739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5B7FA7EE-56AB-437C-B398-574B945141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096" y="973667"/>
            <a:ext cx="9735671" cy="715283"/>
          </a:xfrm>
        </p:spPr>
        <p:txBody>
          <a:bodyPr/>
          <a:lstStyle/>
          <a:p>
            <a:r>
              <a:rPr lang="en-AU" dirty="0"/>
              <a:t>Age trend vs overweight or obesity in 2015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B114E8F-DA1B-493E-9773-56B697AA33D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7139" y="2569676"/>
            <a:ext cx="6842178" cy="3825417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303688A7-9721-49FC-898F-8F6F4493C976}"/>
              </a:ext>
            </a:extLst>
          </p:cNvPr>
          <p:cNvSpPr txBox="1">
            <a:spLocks/>
          </p:cNvSpPr>
          <p:nvPr/>
        </p:nvSpPr>
        <p:spPr bwMode="gray">
          <a:xfrm>
            <a:off x="8107445" y="5688129"/>
            <a:ext cx="1944858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b="0" i="0" kern="12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en-AU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7A93EA5-9F63-464A-AB03-7C8122D771F9}"/>
              </a:ext>
            </a:extLst>
          </p:cNvPr>
          <p:cNvSpPr txBox="1"/>
          <p:nvPr/>
        </p:nvSpPr>
        <p:spPr>
          <a:xfrm>
            <a:off x="7476540" y="6118094"/>
            <a:ext cx="49761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200" dirty="0"/>
              <a:t>source: Australia Institute of welfare and health </a:t>
            </a:r>
          </a:p>
        </p:txBody>
      </p:sp>
    </p:spTree>
    <p:extLst>
      <p:ext uri="{BB962C8B-B14F-4D97-AF65-F5344CB8AC3E}">
        <p14:creationId xmlns:p14="http://schemas.microsoft.com/office/powerpoint/2010/main" val="20198638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User Stories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985273" y="2463808"/>
            <a:ext cx="3141878" cy="576262"/>
          </a:xfrm>
        </p:spPr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Iteration 1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half" idx="15"/>
          </p:nvPr>
        </p:nvSpPr>
        <p:spPr>
          <a:xfrm>
            <a:off x="115114" y="3043131"/>
            <a:ext cx="4012037" cy="2847293"/>
          </a:xfrm>
        </p:spPr>
        <p:txBody>
          <a:bodyPr>
            <a:normAutofit lnSpcReduction="10000"/>
          </a:bodyPr>
          <a:lstStyle/>
          <a:p>
            <a:pPr marL="285750" indent="-285750">
              <a:buFont typeface="Wingdings" charset="2"/>
              <a:buChar char="Ø"/>
            </a:pPr>
            <a:r>
              <a:rPr lang="en-US" altLang="zh-CN" sz="1600" dirty="0">
                <a:solidFill>
                  <a:schemeClr val="tx1"/>
                </a:solidFill>
              </a:rPr>
              <a:t>As a mother of 2  obesity children, I would like to view</a:t>
            </a:r>
            <a:r>
              <a:rPr lang="en-US" sz="1600" dirty="0">
                <a:solidFill>
                  <a:schemeClr val="tx1"/>
                </a:solidFill>
              </a:rPr>
              <a:t> some information about the harm of sugar, sugar level in food, substitute food, healthy diet suggestion as well as the BMI of my children so that I can know what the disadvantage of over intake and what should I provide for my children to eat.</a:t>
            </a:r>
          </a:p>
          <a:p>
            <a:pPr marL="285750" indent="-285750">
              <a:buFont typeface="Wingdings" charset="2"/>
              <a:buChar char="Ø"/>
            </a:pPr>
            <a:endParaRPr lang="en-US" sz="1600" dirty="0">
              <a:solidFill>
                <a:schemeClr val="tx1"/>
              </a:solidFill>
            </a:endParaRPr>
          </a:p>
          <a:p>
            <a:pPr marL="285750" indent="-285750" algn="just">
              <a:buFont typeface="Wingdings" charset="2"/>
              <a:buChar char="Ø"/>
            </a:pPr>
            <a:r>
              <a:rPr lang="en-US" sz="1600" dirty="0"/>
              <a:t>Will be finished before 31/08/2018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4512721" y="2466870"/>
            <a:ext cx="3147009" cy="576262"/>
          </a:xfrm>
        </p:spPr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Iteration 2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half" idx="16"/>
          </p:nvPr>
        </p:nvSpPr>
        <p:spPr>
          <a:xfrm>
            <a:off x="4355556" y="3043133"/>
            <a:ext cx="3532579" cy="2847293"/>
          </a:xfrm>
        </p:spPr>
        <p:txBody>
          <a:bodyPr>
            <a:normAutofit/>
          </a:bodyPr>
          <a:lstStyle/>
          <a:p>
            <a:pPr marL="285750" indent="-285750">
              <a:buFont typeface="Wingdings" charset="2"/>
              <a:buChar char="Ø"/>
            </a:pPr>
            <a:r>
              <a:rPr lang="en-US" sz="1600" dirty="0"/>
              <a:t>As a girl of 6 years old, I want to know how I will be by input what I am eating everyday so that I know whether I should keep fit or not.</a:t>
            </a:r>
          </a:p>
          <a:p>
            <a:pPr marL="285750" indent="-285750">
              <a:buFont typeface="Wingdings" charset="2"/>
              <a:buChar char="Ø"/>
            </a:pPr>
            <a:endParaRPr lang="en-US" sz="1600" dirty="0"/>
          </a:p>
          <a:p>
            <a:pPr marL="285750" indent="-285750">
              <a:buFont typeface="Wingdings" charset="2"/>
              <a:buChar char="Ø"/>
            </a:pPr>
            <a:endParaRPr lang="en-US" sz="1600" dirty="0"/>
          </a:p>
          <a:p>
            <a:pPr marL="285750" indent="-285750">
              <a:buFont typeface="Wingdings" charset="2"/>
              <a:buChar char="Ø"/>
            </a:pPr>
            <a:r>
              <a:rPr lang="en-US" sz="1600" dirty="0"/>
              <a:t>Will be finished before 14/09/2018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7888135" y="2466871"/>
            <a:ext cx="3145730" cy="576262"/>
          </a:xfrm>
        </p:spPr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Iteration 3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half" idx="17"/>
          </p:nvPr>
        </p:nvSpPr>
        <p:spPr>
          <a:xfrm>
            <a:off x="7888329" y="3043132"/>
            <a:ext cx="4198568" cy="2847293"/>
          </a:xfrm>
        </p:spPr>
        <p:txBody>
          <a:bodyPr>
            <a:norm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1600" dirty="0"/>
              <a:t>As a father of not enough cooking experience, I want to looking for healthy diet of other family and the effect so that I can ask them to give me some suggestion on cooking healthy food.</a:t>
            </a:r>
          </a:p>
          <a:p>
            <a:pPr marL="285750" indent="-285750">
              <a:buFont typeface="Arial" charset="0"/>
              <a:buChar char="•"/>
            </a:pPr>
            <a:endParaRPr lang="en-US" sz="1600" dirty="0"/>
          </a:p>
          <a:p>
            <a:pPr marL="285750" indent="-285750">
              <a:buFont typeface="Wingdings" charset="2"/>
              <a:buChar char="Ø"/>
            </a:pPr>
            <a:r>
              <a:rPr lang="en-US" sz="1600" dirty="0"/>
              <a:t>Will be finished before 05/10/2018</a:t>
            </a:r>
          </a:p>
        </p:txBody>
      </p:sp>
    </p:spTree>
    <p:extLst>
      <p:ext uri="{BB962C8B-B14F-4D97-AF65-F5344CB8AC3E}">
        <p14:creationId xmlns:p14="http://schemas.microsoft.com/office/powerpoint/2010/main" val="15040338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Conclusion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358888" y="2259254"/>
            <a:ext cx="11151794" cy="431366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/>
              <a:t>What we have done?</a:t>
            </a:r>
          </a:p>
          <a:p>
            <a:pPr>
              <a:buFont typeface="Wingdings" charset="2"/>
              <a:buChar char="q"/>
            </a:pPr>
            <a:r>
              <a:rPr lang="en-US" sz="2000" dirty="0"/>
              <a:t>Determine the topic (sugar)</a:t>
            </a:r>
          </a:p>
          <a:p>
            <a:pPr>
              <a:buFont typeface="Wingdings" charset="2"/>
              <a:buChar char="q"/>
            </a:pPr>
            <a:r>
              <a:rPr lang="en-US" sz="2000" dirty="0"/>
              <a:t>Finding the dataset</a:t>
            </a:r>
          </a:p>
          <a:p>
            <a:pPr>
              <a:buFont typeface="Wingdings" charset="2"/>
              <a:buChar char="q"/>
            </a:pPr>
            <a:r>
              <a:rPr lang="en-US" sz="2000" dirty="0"/>
              <a:t>Building up google cloud server for website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b="1" dirty="0"/>
              <a:t>What we will do next?</a:t>
            </a:r>
          </a:p>
          <a:p>
            <a:pPr>
              <a:buFont typeface="Wingdings" charset="2"/>
              <a:buChar char="q"/>
            </a:pPr>
            <a:r>
              <a:rPr lang="en-US" sz="2000" dirty="0"/>
              <a:t>Finish user interface design </a:t>
            </a:r>
          </a:p>
          <a:p>
            <a:pPr>
              <a:buFont typeface="Wingdings" charset="2"/>
              <a:buChar char="q"/>
            </a:pPr>
            <a:r>
              <a:rPr lang="en-US" sz="2000" dirty="0"/>
              <a:t>Finish  iteration 1 </a:t>
            </a:r>
          </a:p>
          <a:p>
            <a:pPr>
              <a:buFont typeface="Wingdings" charset="2"/>
              <a:buChar char="q"/>
            </a:pPr>
            <a:r>
              <a:rPr lang="en-US" sz="2000" dirty="0"/>
              <a:t>Testing </a:t>
            </a:r>
          </a:p>
          <a:p>
            <a:pPr>
              <a:buFont typeface="Wingdings" charset="2"/>
              <a:buChar char="q"/>
            </a:pPr>
            <a:endParaRPr lang="en-US" sz="2000" dirty="0"/>
          </a:p>
          <a:p>
            <a:pPr>
              <a:buFont typeface="Wingdings" charset="2"/>
              <a:buChar char="q"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1770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A1F55134-C936-48D5-9562-4D0B712D07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/>
          <a:p>
            <a:r>
              <a:rPr lang="en-AU" dirty="0"/>
              <a:t>References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817F3A5B-CBC2-4CEB-B7BC-9A5A66C2003D}"/>
              </a:ext>
            </a:extLst>
          </p:cNvPr>
          <p:cNvSpPr txBox="1">
            <a:spLocks/>
          </p:cNvSpPr>
          <p:nvPr/>
        </p:nvSpPr>
        <p:spPr>
          <a:xfrm>
            <a:off x="1154954" y="2603500"/>
            <a:ext cx="8825659" cy="2833204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/>
              <a:t>Obesity: Prevalence Trends in Australia, Retrieved(2018)</a:t>
            </a:r>
          </a:p>
          <a:p>
            <a:pPr marL="0" indent="0">
              <a:buFont typeface="Wingdings 3" charset="2"/>
              <a:buNone/>
            </a:pPr>
            <a:r>
              <a:rPr lang="en-AU">
                <a:hlinkClick r:id="rId2" invalidUrl="https://sydney.edu.au/medicine/research/units/boden/ANPHA Obesity Prevalence Trends.pdf"/>
              </a:rPr>
              <a:t>https://sydney.edu.au/medicine/research/units/boden/ANPHA%20Obesity%20Prevalence%20Trends.pdf</a:t>
            </a:r>
            <a:endParaRPr lang="en-AU"/>
          </a:p>
          <a:p>
            <a:r>
              <a:rPr lang="en-AU"/>
              <a:t>A picture of overweight and obesity in Australia, Retrieved(2018)</a:t>
            </a:r>
          </a:p>
          <a:p>
            <a:pPr marL="0" indent="0">
              <a:buFont typeface="Wingdings 3" charset="2"/>
              <a:buNone/>
            </a:pPr>
            <a:r>
              <a:rPr lang="en-AU">
                <a:hlinkClick r:id="rId3"/>
              </a:rPr>
              <a:t>https://www.aihw.gov.au/reports/overweight-obesity/a-picture-of-overweight-and-obesity-in-australia/contents/table-of-contents</a:t>
            </a:r>
            <a:endParaRPr lang="en-AU"/>
          </a:p>
          <a:p>
            <a:r>
              <a:rPr lang="en-AU"/>
              <a:t>Sugar intake for adults and children, Retrieved (2018)</a:t>
            </a:r>
          </a:p>
          <a:p>
            <a:pPr marL="0" indent="0">
              <a:buFont typeface="Wingdings 3" charset="2"/>
              <a:buNone/>
            </a:pPr>
            <a:r>
              <a:rPr lang="en-AU">
                <a:hlinkClick r:id="rId4"/>
              </a:rPr>
              <a:t>http://www.who.int/nutrition/publications/guidelines/sugars_intake/en/</a:t>
            </a:r>
            <a:endParaRPr lang="en-AU"/>
          </a:p>
          <a:p>
            <a:pPr marL="0" indent="0">
              <a:buFont typeface="Wingdings 3" charset="2"/>
              <a:buNone/>
            </a:pPr>
            <a:endParaRPr lang="en-AU"/>
          </a:p>
          <a:p>
            <a:endParaRPr lang="en-AU"/>
          </a:p>
          <a:p>
            <a:pPr marL="0" indent="0">
              <a:buFont typeface="Wingdings 3" charset="2"/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0121582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902706" y="767254"/>
            <a:ext cx="6969542" cy="1866015"/>
          </a:xfrm>
        </p:spPr>
        <p:txBody>
          <a:bodyPr/>
          <a:lstStyle/>
          <a:p>
            <a:r>
              <a:rPr lang="en-US" sz="8800" dirty="0"/>
              <a:t>Thank You!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101924" y="4179754"/>
            <a:ext cx="596395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0" dirty="0">
                <a:solidFill>
                  <a:schemeClr val="bg1"/>
                </a:solidFill>
              </a:rPr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63585255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269</TotalTime>
  <Words>526</Words>
  <Application>Microsoft Office PowerPoint</Application>
  <PresentationFormat>宽屏</PresentationFormat>
  <Paragraphs>74</Paragraphs>
  <Slides>9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6" baseType="lpstr">
      <vt:lpstr>宋体</vt:lpstr>
      <vt:lpstr>Arial</vt:lpstr>
      <vt:lpstr>Calibri</vt:lpstr>
      <vt:lpstr>Century Gothic</vt:lpstr>
      <vt:lpstr>Wingdings</vt:lpstr>
      <vt:lpstr>Wingdings 3</vt:lpstr>
      <vt:lpstr>Ion Boardroom</vt:lpstr>
      <vt:lpstr>PowerPoint 演示文稿</vt:lpstr>
      <vt:lpstr>Agenda</vt:lpstr>
      <vt:lpstr>     Project Solution  </vt:lpstr>
      <vt:lpstr>Research and Data Sources</vt:lpstr>
      <vt:lpstr>Age trend vs overweight or obesity in 2015</vt:lpstr>
      <vt:lpstr>User Stories</vt:lpstr>
      <vt:lpstr>Conclusion</vt:lpstr>
      <vt:lpstr>References</vt:lpstr>
      <vt:lpstr>Thank You!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SUPER NINJA </dc:title>
  <dc:creator>Lu Chen</dc:creator>
  <cp:lastModifiedBy>Songnan Lin</cp:lastModifiedBy>
  <cp:revision>30</cp:revision>
  <dcterms:created xsi:type="dcterms:W3CDTF">2018-08-16T05:09:24Z</dcterms:created>
  <dcterms:modified xsi:type="dcterms:W3CDTF">2018-08-21T06:00:29Z</dcterms:modified>
</cp:coreProperties>
</file>